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557" r:id="rId6"/>
    <p:sldId id="578" r:id="rId7"/>
    <p:sldId id="584" r:id="rId8"/>
    <p:sldId id="579" r:id="rId9"/>
    <p:sldId id="588" r:id="rId10"/>
    <p:sldId id="589" r:id="rId11"/>
    <p:sldId id="580" r:id="rId12"/>
    <p:sldId id="590" r:id="rId13"/>
    <p:sldId id="591" r:id="rId14"/>
    <p:sldId id="583" r:id="rId15"/>
    <p:sldId id="585" r:id="rId16"/>
    <p:sldId id="592" r:id="rId17"/>
    <p:sldId id="569" r:id="rId18"/>
    <p:sldId id="570" r:id="rId19"/>
    <p:sldId id="571" r:id="rId20"/>
    <p:sldId id="572" r:id="rId21"/>
    <p:sldId id="573" r:id="rId22"/>
    <p:sldId id="574" r:id="rId23"/>
    <p:sldId id="576" r:id="rId24"/>
    <p:sldId id="577" r:id="rId25"/>
    <p:sldId id="593" r:id="rId26"/>
    <p:sldId id="516" r:id="rId27"/>
  </p:sldIdLst>
  <p:sldSz cx="12192000" cy="6858000"/>
  <p:notesSz cx="10234613" cy="7104063"/>
  <p:embeddedFontLst>
    <p:embeddedFont>
      <p:font typeface="KoPub돋움체_Pro Medium" pitchFamily="2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2E75B6"/>
    <a:srgbClr val="E4E4E4"/>
    <a:srgbClr val="EE853E"/>
    <a:srgbClr val="EE5AD9"/>
    <a:srgbClr val="4472C4"/>
    <a:srgbClr val="E7E6E6"/>
    <a:srgbClr val="3D4D65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94278" autoAdjust="0"/>
  </p:normalViewPr>
  <p:slideViewPr>
    <p:cSldViewPr snapToGrid="0" snapToObjects="1">
      <p:cViewPr varScale="1">
        <p:scale>
          <a:sx n="138" d="100"/>
          <a:sy n="138" d="100"/>
        </p:scale>
        <p:origin x="176" y="1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2021. 10. 1.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2021. 10. 1.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37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432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60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564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2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762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560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100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717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225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235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060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7455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3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29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08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71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 over 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850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625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05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8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Proof of the Master theorem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sz="2000" b="1" dirty="0">
                <a:ln w="0"/>
              </a:rPr>
              <a:t>The proof for exact powers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Step 3 – combine step 1,2 to prove master theorem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94611-E4D6-4CC3-9864-DA7CF3C33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00" y="2462400"/>
            <a:ext cx="5054400" cy="25359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FD51F2-45E4-486F-B608-9476BEA84844}"/>
                  </a:ext>
                </a:extLst>
              </p:cNvPr>
              <p:cNvSpPr txBox="1"/>
              <p:nvPr/>
            </p:nvSpPr>
            <p:spPr>
              <a:xfrm>
                <a:off x="6884894" y="2912479"/>
                <a:ext cx="5054399" cy="141295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we changed from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𝑎𝑇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to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1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We determined bounds for summation</a:t>
                </a:r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We can now prove the version of master theorem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FD51F2-45E4-486F-B608-9476BEA8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4" y="2912479"/>
                <a:ext cx="5054399" cy="1412951"/>
              </a:xfrm>
              <a:prstGeom prst="rect">
                <a:avLst/>
              </a:prstGeom>
              <a:blipFill>
                <a:blip r:embed="rId4"/>
                <a:stretch>
                  <a:fillRect l="-250" r="-750" b="-446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F2209EE-B89E-4B19-9496-4188DBC22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73" y="5347673"/>
            <a:ext cx="2650709" cy="5865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16EA07-18A1-4C7F-8FBB-DDAFC2A59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339" y="5381133"/>
            <a:ext cx="3133520" cy="586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974D6E-9B33-4E4F-A840-DD5D616535E1}"/>
              </a:ext>
            </a:extLst>
          </p:cNvPr>
          <p:cNvSpPr txBox="1"/>
          <p:nvPr/>
        </p:nvSpPr>
        <p:spPr>
          <a:xfrm>
            <a:off x="2494259" y="5968506"/>
            <a:ext cx="1361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Case 1</a:t>
            </a:r>
            <a:endParaRPr lang="ko-KR" altLang="en-US" sz="11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DF49E-74FA-4084-8A8B-44959AE22642}"/>
              </a:ext>
            </a:extLst>
          </p:cNvPr>
          <p:cNvSpPr txBox="1"/>
          <p:nvPr/>
        </p:nvSpPr>
        <p:spPr>
          <a:xfrm>
            <a:off x="5890431" y="5968151"/>
            <a:ext cx="1361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Case 2</a:t>
            </a:r>
            <a:endParaRPr lang="ko-KR" altLang="en-US" sz="11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23EFB-D7AE-4E1F-B2BA-B99258757E5E}"/>
              </a:ext>
            </a:extLst>
          </p:cNvPr>
          <p:cNvSpPr txBox="1"/>
          <p:nvPr/>
        </p:nvSpPr>
        <p:spPr>
          <a:xfrm>
            <a:off x="9374983" y="5968506"/>
            <a:ext cx="1361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Case 3</a:t>
            </a:r>
            <a:endParaRPr lang="ko-KR" altLang="en-US" sz="11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46699A-EDEB-44DF-B527-ADC91E90D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916" y="5379620"/>
            <a:ext cx="2827471" cy="6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9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Proof of the Master theorem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The proof for all integers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complete the proof of the master theorem, we must now extend analysis to the situation in which floors and ceilings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So that the recurrence is defined for all integers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𝑎𝑇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/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or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𝑎𝑇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ko-KR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/</m:t>
                            </m:r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0" dirty="0">
                    <a:solidFill>
                      <a:srgbClr val="000000"/>
                    </a:solidFill>
                    <a:ea typeface="KoPub돋움체_Pro Medium"/>
                  </a:rPr>
                  <a:t>We know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</m:d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Step 1 - reduces the problem</a:t>
                </a: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 we go down to recursion tree, we obtain a sequence of recursive invocations on the arguments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717" t="-923" r="-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328446-69FB-4331-93F0-627E5FE1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357" y="5016404"/>
            <a:ext cx="1387701" cy="13531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6E2144-A94F-4F23-9CDA-756AC18CE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258" y="5016404"/>
            <a:ext cx="4744361" cy="10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1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Proof of the Master theorem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The proof for all integers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Step 1 - reduces the problem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At the last depth, j =</a:t>
                </a:r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286129"/>
              </a:xfrm>
              <a:blipFill>
                <a:blip r:embed="rId3"/>
                <a:stretch>
                  <a:fillRect l="-680" t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23F0C-D938-44B8-A455-235C63FAB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400" y="2352417"/>
            <a:ext cx="4266082" cy="2677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9CFA9-874D-4013-9250-F859FBB56D41}"/>
                  </a:ext>
                </a:extLst>
              </p:cNvPr>
              <p:cNvSpPr txBox="1"/>
              <p:nvPr/>
            </p:nvSpPr>
            <p:spPr>
              <a:xfrm>
                <a:off x="6324939" y="2305462"/>
                <a:ext cx="5494099" cy="13024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Our first goal is to determine the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is constant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ea typeface="KoPub돋움체_Pro Medium" panose="00000600000000000000" pitchFamily="50" charset="-127"/>
                  </a:rPr>
                  <a:t>Using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we can obtain</a:t>
                </a:r>
              </a:p>
              <a:p>
                <a:pPr>
                  <a:lnSpc>
                    <a:spcPct val="125000"/>
                  </a:lnSpc>
                </a:pPr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59CFA9-874D-4013-9250-F859FBB56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939" y="2305462"/>
                <a:ext cx="5494099" cy="1302472"/>
              </a:xfrm>
              <a:prstGeom prst="rect">
                <a:avLst/>
              </a:prstGeom>
              <a:blipFill>
                <a:blip r:embed="rId5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DF66A3A-3D4C-465A-9579-50D00C727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812" y="3368804"/>
            <a:ext cx="1601172" cy="14166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E1AC7A-F022-4A84-AB48-FC5833781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511" y="3344036"/>
            <a:ext cx="1454583" cy="1418400"/>
          </a:xfrm>
          <a:prstGeom prst="rect">
            <a:avLst/>
          </a:prstGeom>
        </p:spPr>
      </p:pic>
      <p:cxnSp>
        <p:nvCxnSpPr>
          <p:cNvPr id="11" name="Straight Arrow Connector 75">
            <a:extLst>
              <a:ext uri="{FF2B5EF4-FFF2-40B4-BE49-F238E27FC236}">
                <a16:creationId xmlns:a16="http://schemas.microsoft.com/office/drawing/2014/main" id="{091ACE39-CC0D-43DB-89A2-844432F3DF52}"/>
              </a:ext>
            </a:extLst>
          </p:cNvPr>
          <p:cNvCxnSpPr>
            <a:cxnSpLocks/>
          </p:cNvCxnSpPr>
          <p:nvPr/>
        </p:nvCxnSpPr>
        <p:spPr>
          <a:xfrm>
            <a:off x="8043094" y="3955958"/>
            <a:ext cx="388457" cy="0"/>
          </a:xfrm>
          <a:prstGeom prst="straightConnector1">
            <a:avLst/>
          </a:prstGeom>
          <a:ln w="444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00C23000-CF5E-4B00-91EF-436C7CB0AE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3092" y="3278099"/>
            <a:ext cx="1465938" cy="1355717"/>
          </a:xfrm>
          <a:prstGeom prst="rect">
            <a:avLst/>
          </a:prstGeom>
        </p:spPr>
      </p:pic>
      <p:cxnSp>
        <p:nvCxnSpPr>
          <p:cNvPr id="16" name="Straight Arrow Connector 75">
            <a:extLst>
              <a:ext uri="{FF2B5EF4-FFF2-40B4-BE49-F238E27FC236}">
                <a16:creationId xmlns:a16="http://schemas.microsoft.com/office/drawing/2014/main" id="{5D53BB2E-5827-442A-8C9E-537CA20FADEC}"/>
              </a:ext>
            </a:extLst>
          </p:cNvPr>
          <p:cNvCxnSpPr>
            <a:cxnSpLocks/>
          </p:cNvCxnSpPr>
          <p:nvPr/>
        </p:nvCxnSpPr>
        <p:spPr>
          <a:xfrm>
            <a:off x="10208510" y="3955958"/>
            <a:ext cx="388457" cy="0"/>
          </a:xfrm>
          <a:prstGeom prst="straightConnector1">
            <a:avLst/>
          </a:prstGeom>
          <a:ln w="444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1CFE5D-FA51-4485-826A-37B7FC04020C}"/>
              </a:ext>
            </a:extLst>
          </p:cNvPr>
          <p:cNvSpPr txBox="1"/>
          <p:nvPr/>
        </p:nvSpPr>
        <p:spPr>
          <a:xfrm>
            <a:off x="6633213" y="4762436"/>
            <a:ext cx="136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Node size </a:t>
            </a:r>
          </a:p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of each depth</a:t>
            </a:r>
            <a:endParaRPr lang="ko-KR" altLang="en-US" sz="11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EB02C-80F1-4FB6-9B6D-23B0D079D25E}"/>
              </a:ext>
            </a:extLst>
          </p:cNvPr>
          <p:cNvSpPr txBox="1"/>
          <p:nvPr/>
        </p:nvSpPr>
        <p:spPr>
          <a:xfrm>
            <a:off x="8755730" y="4762436"/>
            <a:ext cx="136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Bounds for </a:t>
            </a:r>
          </a:p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each depth</a:t>
            </a:r>
            <a:endParaRPr lang="ko-KR" altLang="en-US" sz="11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EA054-B40C-4E91-89D1-9A6BE09E06BC}"/>
              </a:ext>
            </a:extLst>
          </p:cNvPr>
          <p:cNvSpPr txBox="1"/>
          <p:nvPr/>
        </p:nvSpPr>
        <p:spPr>
          <a:xfrm>
            <a:off x="10785231" y="4826677"/>
            <a:ext cx="1361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General form</a:t>
            </a:r>
            <a:endParaRPr lang="ko-KR" altLang="en-US" sz="11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2A8B8E9-7B8A-4C5C-B6DD-858DA75C7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2530" y="5367768"/>
            <a:ext cx="2423858" cy="13595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FD04CEA-2F23-4D1A-8030-E06D955C30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3217" y="6244337"/>
            <a:ext cx="1200759" cy="4521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BDDEB2B-A0BD-4C37-A8CB-56AECBC109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0744" y="6361272"/>
            <a:ext cx="777632" cy="2200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B4FCDF-0937-4515-947D-FD27499C4BD4}"/>
                  </a:ext>
                </a:extLst>
              </p:cNvPr>
              <p:cNvSpPr txBox="1"/>
              <p:nvPr/>
            </p:nvSpPr>
            <p:spPr>
              <a:xfrm>
                <a:off x="6600297" y="5550088"/>
                <a:ext cx="5494098" cy="8111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ko-KR" altLang="en-US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we</a:t>
                </a:r>
                <a:r>
                  <a:rPr lang="ko-KR" altLang="en-US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can</a:t>
                </a:r>
                <a:r>
                  <a:rPr lang="ko-KR" altLang="en-US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see</a:t>
                </a:r>
                <a:r>
                  <a:rPr lang="ko-KR" altLang="en-US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that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ko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ko-KR" altLang="en-US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step 2, 3 are proved the same way with  exact powers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B4FCDF-0937-4515-947D-FD27499C4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297" y="5550088"/>
                <a:ext cx="5494098" cy="811184"/>
              </a:xfrm>
              <a:prstGeom prst="rect">
                <a:avLst/>
              </a:prstGeom>
              <a:blipFill>
                <a:blip r:embed="rId12"/>
                <a:stretch>
                  <a:fillRect l="-691" t="-30303" b="-31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37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Chapter.1 Foundations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r>
              <a:rPr kumimoji="1" lang="en-US" altLang="ko-KR" b="1" dirty="0" err="1">
                <a:solidFill>
                  <a:srgbClr val="0070C0"/>
                </a:solidFill>
              </a:rPr>
              <a:t>Ç</a:t>
            </a:r>
            <a:endParaRPr kumimoji="1"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231580" y="2053742"/>
            <a:ext cx="569058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Role of Algorithms in Computing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 as a technology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Getting Started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Analyzing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Designing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Growth of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Asymptotic notation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Standard notations and common functions</a:t>
            </a:r>
          </a:p>
          <a:p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5589573" y="2054965"/>
            <a:ext cx="6602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4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Divide-and-Conquer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maximum-subarray problem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Strassen’s algorithm for matrix multiplication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substitution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recursion-tree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master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Proof of the master theorem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4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</a:t>
            </a:r>
            <a:r>
              <a:rPr kumimoji="1" lang="ko-KR" altLang="en-US" sz="16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hiring</a:t>
            </a:r>
            <a:r>
              <a:rPr kumimoji="1" lang="ko-KR" altLang="en-US" sz="16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problem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Indicator random variables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further uses of indicator random variables</a:t>
            </a:r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203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Probabilistic Analysis and Randomized Algorithms 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 The hiring problem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sz="2000" b="1" dirty="0">
                <a:ln w="0"/>
              </a:rPr>
              <a:t>Definition of the hiring problem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C1D290-C924-4F4E-A6E0-9C393667A974}"/>
              </a:ext>
            </a:extLst>
          </p:cNvPr>
          <p:cNvGrpSpPr/>
          <p:nvPr/>
        </p:nvGrpSpPr>
        <p:grpSpPr>
          <a:xfrm>
            <a:off x="1477159" y="2583582"/>
            <a:ext cx="7128917" cy="3691809"/>
            <a:chOff x="886031" y="2619000"/>
            <a:chExt cx="7128917" cy="36918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79">
                  <a:extLst>
                    <a:ext uri="{FF2B5EF4-FFF2-40B4-BE49-F238E27FC236}">
                      <a16:creationId xmlns:a16="http://schemas.microsoft.com/office/drawing/2014/main" id="{448B78AB-AED9-D24B-8E8C-658EDC863896}"/>
                    </a:ext>
                  </a:extLst>
                </p:cNvPr>
                <p:cNvSpPr/>
                <p:nvPr/>
              </p:nvSpPr>
              <p:spPr>
                <a:xfrm>
                  <a:off x="7294948" y="4617125"/>
                  <a:ext cx="720000" cy="720000"/>
                </a:xfrm>
                <a:prstGeom prst="ellipse">
                  <a:avLst/>
                </a:prstGeom>
                <a:ln>
                  <a:solidFill>
                    <a:srgbClr val="4A66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latin typeface="Cambria Math" charset="0"/>
                          </a:rPr>
                          <m:t>𝒄</m:t>
                        </m:r>
                        <m:r>
                          <a:rPr lang="en-US" sz="2400" b="1" i="1" baseline="-25000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sz="2400" b="1" baseline="-25000" dirty="0"/>
                </a:p>
              </p:txBody>
            </p:sp>
          </mc:Choice>
          <mc:Fallback>
            <p:sp>
              <p:nvSpPr>
                <p:cNvPr id="9" name="Oval 79">
                  <a:extLst>
                    <a:ext uri="{FF2B5EF4-FFF2-40B4-BE49-F238E27FC236}">
                      <a16:creationId xmlns:a16="http://schemas.microsoft.com/office/drawing/2014/main" id="{448B78AB-AED9-D24B-8E8C-658EDC8638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4948" y="4617125"/>
                  <a:ext cx="720000" cy="720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4A66AC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70">
                  <a:extLst>
                    <a:ext uri="{FF2B5EF4-FFF2-40B4-BE49-F238E27FC236}">
                      <a16:creationId xmlns:a16="http://schemas.microsoft.com/office/drawing/2014/main" id="{3034BDA8-BAAB-2548-9F46-6AD9ED4ACF1D}"/>
                    </a:ext>
                  </a:extLst>
                </p:cNvPr>
                <p:cNvSpPr/>
                <p:nvPr/>
              </p:nvSpPr>
              <p:spPr>
                <a:xfrm>
                  <a:off x="3856142" y="3159000"/>
                  <a:ext cx="540000" cy="540000"/>
                </a:xfrm>
                <a:prstGeom prst="ellipse">
                  <a:avLst/>
                </a:prstGeom>
                <a:ln>
                  <a:solidFill>
                    <a:srgbClr val="4A66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latin typeface="Cambria Math" charset="0"/>
                          </a:rPr>
                          <m:t>𝒄</m:t>
                        </m:r>
                        <m:r>
                          <a:rPr lang="en-US" b="1" i="1" baseline="-25000" dirty="0" smtClean="0">
                            <a:latin typeface="Cambria Math" charset="0"/>
                          </a:rPr>
                          <m:t>𝒊</m:t>
                        </m:r>
                      </m:oMath>
                    </m:oMathPara>
                  </a14:m>
                  <a:endParaRPr lang="en-US" b="1" baseline="-25000" dirty="0"/>
                </a:p>
              </p:txBody>
            </p:sp>
          </mc:Choice>
          <mc:Fallback>
            <p:sp>
              <p:nvSpPr>
                <p:cNvPr id="10" name="Oval 70">
                  <a:extLst>
                    <a:ext uri="{FF2B5EF4-FFF2-40B4-BE49-F238E27FC236}">
                      <a16:creationId xmlns:a16="http://schemas.microsoft.com/office/drawing/2014/main" id="{3034BDA8-BAAB-2548-9F46-6AD9ED4AC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6142" y="3159000"/>
                  <a:ext cx="540000" cy="540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4A66AC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urved Connector 61">
              <a:extLst>
                <a:ext uri="{FF2B5EF4-FFF2-40B4-BE49-F238E27FC236}">
                  <a16:creationId xmlns:a16="http://schemas.microsoft.com/office/drawing/2014/main" id="{AEC0DCB8-BAEA-3442-ABE4-5326152476F1}"/>
                </a:ext>
              </a:extLst>
            </p:cNvPr>
            <p:cNvCxnSpPr>
              <a:endCxn id="13" idx="4"/>
            </p:cNvCxnSpPr>
            <p:nvPr/>
          </p:nvCxnSpPr>
          <p:spPr>
            <a:xfrm flipV="1">
              <a:off x="3302896" y="5049000"/>
              <a:ext cx="1357949" cy="715490"/>
            </a:xfrm>
            <a:prstGeom prst="curvedConnector2">
              <a:avLst/>
            </a:prstGeom>
            <a:ln w="44450">
              <a:solidFill>
                <a:srgbClr val="4A66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">
              <a:extLst>
                <a:ext uri="{FF2B5EF4-FFF2-40B4-BE49-F238E27FC236}">
                  <a16:creationId xmlns:a16="http://schemas.microsoft.com/office/drawing/2014/main" id="{10F6894E-DA7F-3E4B-8F5D-888C1516BD69}"/>
                </a:ext>
              </a:extLst>
            </p:cNvPr>
            <p:cNvSpPr/>
            <p:nvPr/>
          </p:nvSpPr>
          <p:spPr>
            <a:xfrm>
              <a:off x="1219009" y="2619000"/>
              <a:ext cx="1620000" cy="1620000"/>
            </a:xfrm>
            <a:prstGeom prst="ellipse">
              <a:avLst/>
            </a:prstGeom>
            <a:solidFill>
              <a:srgbClr val="4A66AC"/>
            </a:solidFill>
            <a:ln>
              <a:solidFill>
                <a:srgbClr val="4A66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b="1" dirty="0"/>
                <a:t>need to hire an employee</a:t>
              </a:r>
            </a:p>
          </p:txBody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57EE1A43-3861-504A-AF75-6BB228BBD266}"/>
                </a:ext>
              </a:extLst>
            </p:cNvPr>
            <p:cNvSpPr/>
            <p:nvPr/>
          </p:nvSpPr>
          <p:spPr>
            <a:xfrm>
              <a:off x="3850845" y="3429000"/>
              <a:ext cx="1620000" cy="1620000"/>
            </a:xfrm>
            <a:prstGeom prst="ellipse">
              <a:avLst/>
            </a:prstGeom>
            <a:ln>
              <a:solidFill>
                <a:srgbClr val="4A66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b="1" dirty="0"/>
                <a:t>interview a new candidate each day </a:t>
              </a:r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BC3C3F24-1702-ED44-B49E-B5154AFE4B74}"/>
                </a:ext>
              </a:extLst>
            </p:cNvPr>
            <p:cNvSpPr/>
            <p:nvPr/>
          </p:nvSpPr>
          <p:spPr>
            <a:xfrm>
              <a:off x="6283112" y="3429000"/>
              <a:ext cx="1620000" cy="1620000"/>
            </a:xfrm>
            <a:prstGeom prst="ellipse">
              <a:avLst/>
            </a:prstGeom>
            <a:ln>
              <a:solidFill>
                <a:srgbClr val="4A66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b="1" dirty="0"/>
                <a:t>hire the candidate if better qualified</a:t>
              </a:r>
            </a:p>
          </p:txBody>
        </p:sp>
        <p:cxnSp>
          <p:nvCxnSpPr>
            <p:cNvPr id="15" name="Curved Connector 6">
              <a:extLst>
                <a:ext uri="{FF2B5EF4-FFF2-40B4-BE49-F238E27FC236}">
                  <a16:creationId xmlns:a16="http://schemas.microsoft.com/office/drawing/2014/main" id="{B560239A-7803-124A-8677-D2BE68EBC081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2839009" y="3429000"/>
              <a:ext cx="1011836" cy="810000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4A66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32">
              <a:extLst>
                <a:ext uri="{FF2B5EF4-FFF2-40B4-BE49-F238E27FC236}">
                  <a16:creationId xmlns:a16="http://schemas.microsoft.com/office/drawing/2014/main" id="{D7587D31-81ED-644D-BC1B-CFCFD4FCBEA1}"/>
                </a:ext>
              </a:extLst>
            </p:cNvPr>
            <p:cNvSpPr/>
            <p:nvPr/>
          </p:nvSpPr>
          <p:spPr>
            <a:xfrm>
              <a:off x="886031" y="5572444"/>
              <a:ext cx="1952978" cy="738365"/>
            </a:xfrm>
            <a:prstGeom prst="roundRect">
              <a:avLst/>
            </a:prstGeom>
            <a:ln>
              <a:solidFill>
                <a:srgbClr val="4A66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b="1" dirty="0"/>
                <a:t>employment agency</a:t>
              </a:r>
            </a:p>
          </p:txBody>
        </p:sp>
        <p:cxnSp>
          <p:nvCxnSpPr>
            <p:cNvPr id="17" name="Curved Connector 33">
              <a:extLst>
                <a:ext uri="{FF2B5EF4-FFF2-40B4-BE49-F238E27FC236}">
                  <a16:creationId xmlns:a16="http://schemas.microsoft.com/office/drawing/2014/main" id="{100F70A1-E20C-1C45-BE94-6A22631D6BC1}"/>
                </a:ext>
              </a:extLst>
            </p:cNvPr>
            <p:cNvCxnSpPr>
              <a:stCxn id="16" idx="3"/>
            </p:cNvCxnSpPr>
            <p:nvPr/>
          </p:nvCxnSpPr>
          <p:spPr>
            <a:xfrm flipV="1">
              <a:off x="2839009" y="5637113"/>
              <a:ext cx="726293" cy="304514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4A66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59">
              <a:extLst>
                <a:ext uri="{FF2B5EF4-FFF2-40B4-BE49-F238E27FC236}">
                  <a16:creationId xmlns:a16="http://schemas.microsoft.com/office/drawing/2014/main" id="{7ACF6195-C2C5-3E4A-BBFF-DD4327A5C6B6}"/>
                </a:ext>
              </a:extLst>
            </p:cNvPr>
            <p:cNvSpPr/>
            <p:nvPr/>
          </p:nvSpPr>
          <p:spPr>
            <a:xfrm rot="20637947">
              <a:off x="3048946" y="5539448"/>
              <a:ext cx="1200032" cy="294395"/>
            </a:xfrm>
            <a:prstGeom prst="roundRect">
              <a:avLst/>
            </a:prstGeom>
            <a:ln>
              <a:solidFill>
                <a:srgbClr val="4A66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candidate</a:t>
              </a:r>
            </a:p>
          </p:txBody>
        </p:sp>
        <p:cxnSp>
          <p:nvCxnSpPr>
            <p:cNvPr id="19" name="Straight Arrow Connector 75">
              <a:extLst>
                <a:ext uri="{FF2B5EF4-FFF2-40B4-BE49-F238E27FC236}">
                  <a16:creationId xmlns:a16="http://schemas.microsoft.com/office/drawing/2014/main" id="{7619F308-F5A6-2444-931A-06E39A584B50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5470845" y="4239000"/>
              <a:ext cx="812267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019676-39FB-684F-96B4-AE768B784B51}"/>
                  </a:ext>
                </a:extLst>
              </p:cNvPr>
              <p:cNvSpPr txBox="1"/>
              <p:nvPr/>
            </p:nvSpPr>
            <p:spPr>
              <a:xfrm>
                <a:off x="4626887" y="2182853"/>
                <a:ext cx="73725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  <m:r>
                      <a:rPr lang="en-US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expense paid to employment agency for the interviewing candidate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𝑐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expense paid for having hired a new</a:t>
                </a:r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019676-39FB-684F-96B4-AE768B784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887" y="2182853"/>
                <a:ext cx="7372531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80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Probabilistic Analysis and Randomized Algorithms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 The hiring problem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Pseudocode of the hiring problem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focus on the costs incurred by interviewing and hiring, not the running time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the number of candidate,   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the number of hired member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Total cost associated with this algorithm is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h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chemeClr val="accent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No matter how many people they hired, always interview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always incur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We have to focus on analyzing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h</m:t>
                        </m:r>
                      </m:sub>
                    </m:sSub>
                    <m:r>
                      <a:rPr lang="en-US" altLang="ko-KR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</m:oMath>
                </a14:m>
                <a:endParaRPr lang="en-US" altLang="ko-KR" sz="18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This quantity varies with each run of algorithm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804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119AE3F-97C9-9B4D-9106-856AC249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53" y="2396836"/>
            <a:ext cx="5009903" cy="14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2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Probabilistic Analysis and Randomized Algorithms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 The hiring problem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worst case &amp; best case analysis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Worst case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Hire every candidate that we interview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hire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times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total hiring cost 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h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Best case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The first candidate has the best quality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we hire 1 times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total hiring cost 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/>
                          </a:rPr>
                          <m:t>h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" altLang="ko-Kore-KR" sz="1800" dirty="0"/>
                  <a:t>This is an extreme case that is hard to get up in real.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So, we have to study probability analysis for average case</a:t>
                </a:r>
                <a:endParaRPr lang="en-US" altLang="ko-KR" sz="18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804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522173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Probabilistic Analysis and Randomized Algorithms 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0948821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 The hiring problem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sz="2000" b="1" dirty="0">
                <a:ln w="0"/>
              </a:rPr>
              <a:t>Probabilistic analysis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Probabilistic analysis is the use of probability in the analysis of problem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Commonly it is used to analyze the running time of an algorithm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Sometimes it is used to analyze other quantity (ex. Hiring problem)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endParaRPr lang="en-US" altLang="ko-KR" sz="16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We make assumptions about the distribution of inputs before computing average–case running time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We can average the running time over all possible inputs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6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We must be very careful in deciding on the distribution of inputs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Reasonable assumptions need to be made in order to apply probability analysis</a:t>
            </a: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720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Probabilistic Analysis and Randomized Algorithms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 The hiring problem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Probabilistic analysis for hiring problem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applicants come in a random order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compare any two candidates and decide which is more qualified</a:t>
                </a:r>
              </a:p>
              <a:p>
                <a:pPr lvl="3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They already have a total order on the candidates</a:t>
                </a:r>
              </a:p>
              <a:p>
                <a:pPr lvl="3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rank them using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𝑟𝑎𝑛𝑘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 denote the rank of applicant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order list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&lt;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𝑟𝑎𝑛𝑘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𝑟𝑎𝑛𝑘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e>
                    </m:d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𝑟𝑎𝑛𝑘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3</m:t>
                        </m:r>
                      </m:e>
                    </m:d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… ,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𝑟𝑎𝑛𝑘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 </m:t>
                    </m:r>
                  </m:oMath>
                </a14:m>
                <a:endParaRPr lang="en-US" altLang="ko-KR" sz="1600" i="1" dirty="0">
                  <a:solidFill>
                    <a:srgbClr val="000000"/>
                  </a:solidFill>
                  <a:latin typeface="Cambria Math" panose="02040503050406030204" pitchFamily="18" charset="0"/>
                  <a:ea typeface="KoPub돋움체_Pro Medium"/>
                </a:endParaRPr>
              </a:p>
              <a:p>
                <a:pPr lvl="3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The number of capable order list is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𝑝𝑒𝑟𝑚𝑢𝑡𝑎𝑡𝑖𝑜𝑛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𝑜𝑓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(1,2,…,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!</m:t>
                    </m:r>
                  </m:oMath>
                </a14:m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(equally likely)</a:t>
                </a:r>
              </a:p>
              <a:p>
                <a:pPr lvl="3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have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input samples and the probability is all equal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804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6747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Probabilistic Analysis and Randomized Algorithms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419876" cy="569299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 The hiring problem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Randomized Algorithms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know that entire input samples and the probability of each input case </a:t>
                </a:r>
                <a:r>
                  <a:rPr lang="en-US" altLang="ko-KR" sz="18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occured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but we don’t know about input distribution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However we can 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KoPub돋움체_Pro Medium"/>
                    <a:ea typeface="KoPub돋움체_Pro Medium"/>
                  </a:rPr>
                  <a:t>use probability and randomness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 a tool for algorithm design and analysis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Make the behavior of part of the algorithm random.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5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Randomized Algorithms in hiring problem</a:t>
                </a:r>
              </a:p>
              <a:p>
                <a:pPr lvl="2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know the entire case of the order of candidate come &amp; the probability of each case (equally likely)</a:t>
                </a:r>
              </a:p>
              <a:p>
                <a:pPr lvl="2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control the algorithm 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𝒓𝒂𝒏𝒅𝒐𝒎𝒊𝒛𝒆</m:t>
                    </m:r>
                    <m:r>
                      <a:rPr lang="en-US" altLang="ko-KR" sz="16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𝒅</m:t>
                    </m:r>
                  </m:oMath>
                </a14:m>
                <a:r>
                  <a:rPr lang="en-US" altLang="ko-KR" sz="16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by determining its behavior using 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𝒓𝒂𝒏𝒅𝒐𝒎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𝒏𝒖𝒎𝒃𝒆𝒓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𝒈𝒆𝒏𝒆𝒓𝒂𝒕𝒐𝒓</m:t>
                    </m:r>
                  </m:oMath>
                </a14:m>
                <a:r>
                  <a:rPr lang="en-US" altLang="ko-KR" sz="16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based on probability</a:t>
                </a:r>
              </a:p>
              <a:p>
                <a:pPr lvl="2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6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𝒓𝒂𝒏𝒅𝒐𝒎</m:t>
                    </m:r>
                    <m:r>
                      <a:rPr lang="en-US" altLang="ko-KR" sz="16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6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𝒏𝒖𝒎𝒃𝒆𝒓</m:t>
                    </m:r>
                    <m:r>
                      <a:rPr lang="en-US" altLang="ko-KR" sz="16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6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𝒈𝒆𝒏𝒆𝒓𝒂𝒕𝒐𝒓</m:t>
                    </m:r>
                  </m:oMath>
                </a14:m>
                <a:r>
                  <a:rPr lang="en-US" altLang="ko-KR" sz="16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=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𝑹𝒂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𝒏𝒅𝒐𝒎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𝒂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𝒃</m:t>
                    </m:r>
                    <m:r>
                      <a:rPr lang="en-US" altLang="ko-KR" sz="16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</a:t>
                </a:r>
                <a:r>
                  <a:rPr lang="en-US" altLang="ko-KR" sz="16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return integer between a, b </a:t>
                </a:r>
              </a:p>
              <a:p>
                <a:pPr lvl="2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Now, we can analyze average-case running time using randomized algorithms</a:t>
                </a:r>
              </a:p>
              <a:p>
                <a:pPr lvl="2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When analyzing the running time of a randomized algorithm, we take the 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KoPub돋움체_Pro Medium"/>
                    <a:ea typeface="KoPub돋움체_Pro Medium"/>
                  </a:rPr>
                  <a:t>expectation of the running time </a:t>
                </a: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over the distribution of values returned by the random number generator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419876" cy="5692995"/>
              </a:xfrm>
              <a:blipFill>
                <a:blip r:embed="rId3"/>
                <a:stretch>
                  <a:fillRect l="-778" t="-8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41474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Chapter.1 Foundations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275970" y="2053742"/>
            <a:ext cx="569058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Role of Algorithms in Computing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 as a technology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Getting Started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Analyzing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Designing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Growth of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Asymptotic notation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Standard notations and common functions</a:t>
            </a:r>
          </a:p>
          <a:p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5589573" y="2054965"/>
            <a:ext cx="6602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4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Divide-and-Conquer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maximum-subarray problem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Strassen’s algorithm for matrix multiplication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substitution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recursion-tree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master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Proof of the master theorem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4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</a:t>
            </a:r>
            <a:r>
              <a:rPr kumimoji="1" lang="ko-KR" altLang="en-US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hiring</a:t>
            </a:r>
            <a:r>
              <a:rPr kumimoji="1" lang="ko-KR" altLang="en-US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problem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Indicator random variables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further uses of indicator random variables</a:t>
            </a:r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Probabilistic Analysis and Randomized Algorithms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 Indicator</a:t>
                </a:r>
                <a:r>
                  <a:rPr kumimoji="1" lang="ko-KR" altLang="en-US" sz="2400" b="1" dirty="0">
                    <a:latin typeface="KoPub돋움체_Pro Medium"/>
                    <a:ea typeface="KoPub돋움체_Pro Medium"/>
                  </a:rPr>
                  <a:t> </a:t>
                </a: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random</a:t>
                </a:r>
                <a:r>
                  <a:rPr kumimoji="1" lang="ko-KR" altLang="en-US" sz="2400" b="1" dirty="0">
                    <a:latin typeface="KoPub돋움체_Pro Medium"/>
                    <a:ea typeface="KoPub돋움체_Pro Medium"/>
                  </a:rPr>
                  <a:t> </a:t>
                </a: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variables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Definition of Indicator random variables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analyze many algorithms, we use indicator random variables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It provide a convenient method for </a:t>
                </a:r>
                <a:r>
                  <a:rPr lang="en-US" altLang="ko-KR" sz="1800" dirty="0">
                    <a:solidFill>
                      <a:schemeClr val="accent1"/>
                    </a:solidFill>
                    <a:latin typeface="KoPub돋움체_Pro Medium"/>
                    <a:ea typeface="KoPub돋움체_Pro Medium"/>
                  </a:rPr>
                  <a:t>converting between probabilities and expectation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There are Sample space S, event A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Example 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Filp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 fair coin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={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},   </m:t>
                    </m:r>
                    <m:r>
                      <m:rPr>
                        <m:sty m:val="p"/>
                      </m:rPr>
                      <a:rPr lang="en-US" altLang="ko-KR" sz="16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Pr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⁡{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}=</m:t>
                    </m:r>
                    <m:r>
                      <m:rPr>
                        <m:sty m:val="p"/>
                      </m:rPr>
                      <a:rPr lang="en-US" altLang="ko-KR" sz="16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Pr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⁡{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}=1/2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Define an indicator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𝑋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𝐻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associated with the coin coming up heads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The expected value of an indicator random variable associated with an event A is equal to the probability that A occurs 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562321"/>
              </a:xfrm>
              <a:blipFill>
                <a:blip r:embed="rId3"/>
                <a:stretch>
                  <a:fillRect l="-804" t="-911" b="-4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0F4438A-C5A8-B740-8786-9F71068E6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453" y="3299696"/>
            <a:ext cx="2509367" cy="6165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313B9C6-0503-DC4D-AAFA-B6CA387A5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5099403"/>
            <a:ext cx="2033993" cy="847497"/>
          </a:xfrm>
          <a:prstGeom prst="rect">
            <a:avLst/>
          </a:prstGeom>
        </p:spPr>
      </p:pic>
      <p:cxnSp>
        <p:nvCxnSpPr>
          <p:cNvPr id="13" name="Straight Arrow Connector 75">
            <a:extLst>
              <a:ext uri="{FF2B5EF4-FFF2-40B4-BE49-F238E27FC236}">
                <a16:creationId xmlns:a16="http://schemas.microsoft.com/office/drawing/2014/main" id="{A32ABD09-1B20-C843-9B8E-691D76642A0E}"/>
              </a:ext>
            </a:extLst>
          </p:cNvPr>
          <p:cNvCxnSpPr>
            <a:cxnSpLocks/>
          </p:cNvCxnSpPr>
          <p:nvPr/>
        </p:nvCxnSpPr>
        <p:spPr>
          <a:xfrm>
            <a:off x="5292347" y="5600032"/>
            <a:ext cx="388457" cy="0"/>
          </a:xfrm>
          <a:prstGeom prst="straightConnector1">
            <a:avLst/>
          </a:prstGeom>
          <a:ln w="444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1439F4D-F8F9-DB44-9CB5-0EE2394B0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661" y="5160605"/>
            <a:ext cx="2001478" cy="7862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89846B-448A-9D46-BA27-52973916D593}"/>
              </a:ext>
            </a:extLst>
          </p:cNvPr>
          <p:cNvSpPr txBox="1"/>
          <p:nvPr/>
        </p:nvSpPr>
        <p:spPr>
          <a:xfrm>
            <a:off x="4805908" y="5733348"/>
            <a:ext cx="1361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Expected value</a:t>
            </a:r>
            <a:endParaRPr lang="ko-KR" altLang="en-US" sz="11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82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Probabilistic Analysis and Randomized Algorithms 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654780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 Indicator</a:t>
            </a:r>
            <a:r>
              <a:rPr kumimoji="1" lang="ko-KR" altLang="en-US" sz="2400" b="1" dirty="0">
                <a:latin typeface="KoPub돋움체_Pro Medium"/>
                <a:ea typeface="KoPub돋움체_Pro Medium"/>
              </a:rPr>
              <a:t> </a:t>
            </a:r>
            <a:r>
              <a:rPr kumimoji="1" lang="en-US" altLang="ko-KR" sz="2400" b="1" dirty="0">
                <a:latin typeface="KoPub돋움체_Pro Medium"/>
                <a:ea typeface="KoPub돋움체_Pro Medium"/>
              </a:rPr>
              <a:t>random</a:t>
            </a:r>
            <a:r>
              <a:rPr kumimoji="1" lang="ko-KR" altLang="en-US" sz="2400" b="1" dirty="0">
                <a:latin typeface="KoPub돋움체_Pro Medium"/>
                <a:ea typeface="KoPub돋움체_Pro Medium"/>
              </a:rPr>
              <a:t> </a:t>
            </a:r>
            <a:r>
              <a:rPr kumimoji="1" lang="en-US" altLang="ko-KR" sz="2400" b="1" dirty="0">
                <a:latin typeface="KoPub돋움체_Pro Medium"/>
                <a:ea typeface="KoPub돋움체_Pro Medium"/>
              </a:rPr>
              <a:t>variables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sz="2000" b="1" dirty="0">
                <a:ln w="0"/>
              </a:rPr>
              <a:t>Definition of Indicator random variables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Prove it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Indicator random variables are useful for analyzing situations in which we perform repeated random trials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Example – </a:t>
            </a:r>
            <a:r>
              <a:rPr lang="en" altLang="ko-Kore-KR" sz="1800" dirty="0"/>
              <a:t>Calculate the expected value for the number of times the head comes out when n coins are thrown</a:t>
            </a: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DFAA654-025B-934D-A638-84231783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09" y="2344109"/>
            <a:ext cx="2922452" cy="992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0F8D9B-0362-E543-85B1-6D46FF1FD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197" y="6141138"/>
            <a:ext cx="1391199" cy="619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BDE3B0-86A0-B04C-95FB-1DAF05546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164" y="4291042"/>
            <a:ext cx="1768971" cy="1906558"/>
          </a:xfrm>
          <a:prstGeom prst="rect">
            <a:avLst/>
          </a:prstGeom>
        </p:spPr>
      </p:pic>
      <p:cxnSp>
        <p:nvCxnSpPr>
          <p:cNvPr id="12" name="Straight Arrow Connector 75">
            <a:extLst>
              <a:ext uri="{FF2B5EF4-FFF2-40B4-BE49-F238E27FC236}">
                <a16:creationId xmlns:a16="http://schemas.microsoft.com/office/drawing/2014/main" id="{D968AFF3-1671-9147-A358-02F9C0D539EE}"/>
              </a:ext>
            </a:extLst>
          </p:cNvPr>
          <p:cNvCxnSpPr>
            <a:cxnSpLocks/>
          </p:cNvCxnSpPr>
          <p:nvPr/>
        </p:nvCxnSpPr>
        <p:spPr>
          <a:xfrm>
            <a:off x="6382236" y="5452251"/>
            <a:ext cx="388457" cy="0"/>
          </a:xfrm>
          <a:prstGeom prst="straightConnector1">
            <a:avLst/>
          </a:prstGeom>
          <a:ln w="444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F18B4B1-39E8-6A4D-BA57-E7EC1433E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603" y="4657873"/>
            <a:ext cx="1338749" cy="1588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3360F-FE1A-3E42-BD80-49D755ECB35A}"/>
              </a:ext>
            </a:extLst>
          </p:cNvPr>
          <p:cNvSpPr txBox="1"/>
          <p:nvPr/>
        </p:nvSpPr>
        <p:spPr>
          <a:xfrm>
            <a:off x="5612352" y="5559278"/>
            <a:ext cx="1928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Calculate much more easily</a:t>
            </a:r>
            <a:endParaRPr lang="ko-KR" altLang="en-US" sz="11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358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Probabilistic Analysis and Randomized Algorithms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 Indicator</a:t>
                </a:r>
                <a:r>
                  <a:rPr kumimoji="1" lang="ko-KR" altLang="en-US" sz="2400" b="1" dirty="0">
                    <a:latin typeface="KoPub돋움체_Pro Medium"/>
                    <a:ea typeface="KoPub돋움체_Pro Medium"/>
                  </a:rPr>
                  <a:t> </a:t>
                </a: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random</a:t>
                </a:r>
                <a:r>
                  <a:rPr kumimoji="1" lang="ko-KR" altLang="en-US" sz="2400" b="1" dirty="0">
                    <a:latin typeface="KoPub돋움체_Pro Medium"/>
                    <a:ea typeface="KoPub돋움체_Pro Medium"/>
                  </a:rPr>
                  <a:t> </a:t>
                </a: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variables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Indicator random variables for hiring problem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hiring problem, we wish to compute the expected number of times that we hire a new assistant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the candidates arrive in a random order (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𝑟𝑎𝑛𝑑𝑜𝑚𝑖𝑧𝑒𝑑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𝑎𝑙𝑔𝑜𝑟𝑖𝑡h𝑚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𝑋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the random variable, the number of times we hire a new office assistant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expected value about X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𝑋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sup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𝑥𝑃𝑟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{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𝑋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}</m:t>
                        </m:r>
                      </m:e>
                    </m:nary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calculate expected value more easily, we use indicator random variables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286129"/>
              </a:xfrm>
              <a:blipFill>
                <a:blip r:embed="rId3"/>
                <a:stretch>
                  <a:fillRect l="-762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cxnSp>
        <p:nvCxnSpPr>
          <p:cNvPr id="12" name="Straight Arrow Connector 75">
            <a:extLst>
              <a:ext uri="{FF2B5EF4-FFF2-40B4-BE49-F238E27FC236}">
                <a16:creationId xmlns:a16="http://schemas.microsoft.com/office/drawing/2014/main" id="{D968AFF3-1671-9147-A358-02F9C0D539EE}"/>
              </a:ext>
            </a:extLst>
          </p:cNvPr>
          <p:cNvCxnSpPr>
            <a:cxnSpLocks/>
          </p:cNvCxnSpPr>
          <p:nvPr/>
        </p:nvCxnSpPr>
        <p:spPr>
          <a:xfrm>
            <a:off x="6014012" y="5101269"/>
            <a:ext cx="622300" cy="0"/>
          </a:xfrm>
          <a:prstGeom prst="straightConnector1">
            <a:avLst/>
          </a:prstGeom>
          <a:ln w="444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8F16945-0CDF-BE45-9B3F-0C6EBEA24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82" y="4401654"/>
            <a:ext cx="2779288" cy="13992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5BE9D5-EC78-3140-AEBC-707EEF54B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048" y="4697176"/>
            <a:ext cx="2326227" cy="2474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F2EC21-6B04-F14D-A203-ACD105C58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620" y="5225054"/>
            <a:ext cx="1045982" cy="3095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11779D-2BAE-7246-9571-094A6E167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759" y="4299758"/>
            <a:ext cx="3043299" cy="16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9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799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Proof of the Master theorem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Remind the Master theorem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Master method provides a method for solving recurrences of the form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𝒂𝑻</m:t>
                    </m:r>
                    <m:d>
                      <m:dPr>
                        <m:ctrlP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𝒃</m:t>
                        </m:r>
                      </m:e>
                    </m:d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𝒇</m:t>
                    </m:r>
                    <m:d>
                      <m:dPr>
                        <m:ctrlP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</m:oMath>
                </a14:m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prove the master theorem, we divide in two parts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First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the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defined only on exact powers of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that is,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=1,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sSup>
                      <m:sSupPr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,…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This part gives all the intuition needed to understand why the master theorem is true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Second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show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how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extend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analysis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all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positive integer n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Handling floors and ceiling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799" cy="5286129"/>
              </a:xfrm>
              <a:blipFill>
                <a:blip r:embed="rId3"/>
                <a:stretch>
                  <a:fillRect l="-782" t="-9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BB282E-CFBD-4BCF-8109-8E7DBEC7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951" y="2645363"/>
            <a:ext cx="5030624" cy="8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7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Proof of the Master theorem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The proof for exact powers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</m:t>
                    </m:r>
                    <m:d>
                      <m:dPr>
                        <m:ctrlP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𝒂𝑻</m:t>
                    </m:r>
                    <m:d>
                      <m:dPr>
                        <m:ctrlP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𝒃</m:t>
                        </m:r>
                      </m:e>
                    </m:d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𝒇</m:t>
                    </m:r>
                    <m:d>
                      <m:dPr>
                        <m:ctrlP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ko-KR" sz="16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𝑎𝑇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the cost for conquer step,    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the cost for divide &amp; combine step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will prove under the assumption that n is exact power of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&gt;1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break this analysis into three lemma</a:t>
                </a:r>
              </a:p>
              <a:p>
                <a:pPr lvl="3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First : reduce the problem of solving the master recurrence to the problem of evaluating an expression that contains a summation</a:t>
                </a:r>
              </a:p>
              <a:p>
                <a:pPr lvl="3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Second : determine bounds on this summation</a:t>
                </a:r>
              </a:p>
              <a:p>
                <a:pPr lvl="3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Third : put the first two together to prove a version of the master theorem for the case in which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an exact poser of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717" t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04339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Proof of the Master theorem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sz="2000" b="1" dirty="0">
                <a:ln w="0"/>
              </a:rPr>
              <a:t>The proof for exact powers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Step 1 - reduces the problem from master recurrence to the problem contains summation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10606C-FC0E-E946-B9AB-722F4CA6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59" y="2462934"/>
            <a:ext cx="5052571" cy="1932132"/>
          </a:xfrm>
          <a:prstGeom prst="rect">
            <a:avLst/>
          </a:prstGeom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B7B618-D416-4258-8EE3-ACED6FF804EB}"/>
              </a:ext>
            </a:extLst>
          </p:cNvPr>
          <p:cNvSpPr/>
          <p:nvPr/>
        </p:nvSpPr>
        <p:spPr>
          <a:xfrm>
            <a:off x="1637859" y="3845858"/>
            <a:ext cx="2584517" cy="5492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FC49DEF-3C2A-42D9-8E64-E38DF33A176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930118" y="4395065"/>
            <a:ext cx="3343836" cy="9436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17813F-8E63-43B5-A209-14D2B281C015}"/>
                  </a:ext>
                </a:extLst>
              </p:cNvPr>
              <p:cNvSpPr txBox="1"/>
              <p:nvPr/>
            </p:nvSpPr>
            <p:spPr>
              <a:xfrm>
                <a:off x="1488141" y="5338718"/>
                <a:ext cx="9571625" cy="74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Q</a:t>
                </a:r>
                <a:r>
                  <a:rPr lang="en-US" altLang="ko-KR" dirty="0"/>
                  <a:t> : How can we change from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𝑎𝑇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/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/>
                  <a:t>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r>
                  <a:rPr lang="en-US" altLang="ko-KR" b="1" dirty="0"/>
                  <a:t>A</a:t>
                </a:r>
                <a:r>
                  <a:rPr lang="en-US" altLang="ko-KR" dirty="0"/>
                  <a:t> : to prove above change, we use recursion tree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17813F-8E63-43B5-A209-14D2B281C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141" y="5338718"/>
                <a:ext cx="9571625" cy="745845"/>
              </a:xfrm>
              <a:prstGeom prst="rect">
                <a:avLst/>
              </a:prstGeom>
              <a:blipFill>
                <a:blip r:embed="rId4"/>
                <a:stretch>
                  <a:fillRect l="-510" t="-52459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2EE503-98F8-4C9D-B89B-8252B44A9E6F}"/>
                  </a:ext>
                </a:extLst>
              </p:cNvPr>
              <p:cNvSpPr txBox="1"/>
              <p:nvPr/>
            </p:nvSpPr>
            <p:spPr>
              <a:xfrm>
                <a:off x="6884895" y="3471121"/>
                <a:ext cx="4908519" cy="11049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the cost for entire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𝑐𝑜𝑛𝑞𝑢𝑒𝑟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step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the cost for entire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𝑑𝑖𝑣𝑖𝑑𝑒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𝑐𝑜𝑚𝑏𝑖𝑛𝑒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step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2EE503-98F8-4C9D-B89B-8252B44A9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5" y="3471121"/>
                <a:ext cx="4908519" cy="1104982"/>
              </a:xfrm>
              <a:prstGeom prst="rect">
                <a:avLst/>
              </a:prstGeom>
              <a:blipFill>
                <a:blip r:embed="rId5"/>
                <a:stretch>
                  <a:fillRect l="-496" r="-993" b="-208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6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Proof of the Master theorem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sz="2000" b="1" dirty="0">
                <a:ln w="0"/>
              </a:rPr>
              <a:t>The proof for exact powers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Step 1 - reduces the problem from master recurrence to the problem contains summation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90948-0593-425E-981C-C44951CB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26" y="2416969"/>
            <a:ext cx="4814175" cy="2961855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E1557-AF51-4500-B371-63647F4069FB}"/>
                  </a:ext>
                </a:extLst>
              </p:cNvPr>
              <p:cNvSpPr txBox="1"/>
              <p:nvPr/>
            </p:nvSpPr>
            <p:spPr>
              <a:xfrm>
                <a:off x="6600296" y="2464868"/>
                <a:ext cx="5494099" cy="324723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Root is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 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and has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𝑎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children each with cost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/</m:t>
                    </m:r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𝑏</m:t>
                    </m:r>
                    <m:r>
                      <a:rPr lang="en-US" altLang="ko-KR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At dept 2 making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children each with cost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/</m:t>
                    </m:r>
                    <m:sSup>
                      <m:s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ko-KR" altLang="en-US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↓</a:t>
                </a: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</a:t>
                </a:r>
                <a:r>
                  <a:rPr lang="ko-KR" altLang="en-US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general,</a:t>
                </a:r>
                <a:r>
                  <a:rPr lang="ko-KR" altLang="en-US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nodes at depth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</m:oMath>
                </a14:m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each has cost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/</m:t>
                    </m:r>
                    <m:sSup>
                      <m:sSupPr>
                        <m:ctrlPr>
                          <a:rPr lang="en-US" altLang="ko-KR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𝑗</m:t>
                        </m:r>
                      </m:sup>
                    </m:sSup>
                    <m:r>
                      <a:rPr lang="en-US" altLang="ko-KR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cost of each leaf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(1)=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𝜃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(1)</m:t>
                    </m:r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Each leaf is at depth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6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funcPr>
                      <m:fNam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𝑏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KoPub돋움체_Pro Medium" panose="00000600000000000000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  <a:ea typeface="KoPub돋움체_Pro Medium" panose="00000600000000000000" pitchFamily="50" charset="-127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KoPub돋움체_Pro Medium" panose="00000600000000000000" pitchFamily="50" charset="-127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𝑛</m:t>
                                </m:r>
                              </m:e>
                            </m:func>
                          </m:sup>
                        </m:sSup>
                      </m:fNam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=1</m:t>
                        </m:r>
                      </m:e>
                    </m:func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ko-KR" altLang="en-US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↓</a:t>
                </a: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𝑎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𝑛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KoPub돋움체_Pro Medium" panose="00000600000000000000" pitchFamily="50" charset="-127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leaves in the tree</a:t>
                </a:r>
              </a:p>
              <a:p>
                <a:pPr>
                  <a:lnSpc>
                    <a:spcPct val="125000"/>
                  </a:lnSpc>
                </a:pPr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E1557-AF51-4500-B371-63647F406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296" y="2464868"/>
                <a:ext cx="5494099" cy="3247236"/>
              </a:xfrm>
              <a:prstGeom prst="rect">
                <a:avLst/>
              </a:prstGeom>
              <a:blipFill>
                <a:blip r:embed="rId4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CF17FB-966C-46F8-AE09-596D83E8731E}"/>
              </a:ext>
            </a:extLst>
          </p:cNvPr>
          <p:cNvGrpSpPr/>
          <p:nvPr/>
        </p:nvGrpSpPr>
        <p:grpSpPr>
          <a:xfrm>
            <a:off x="1727133" y="5477681"/>
            <a:ext cx="9872613" cy="1027380"/>
            <a:chOff x="1368539" y="5477681"/>
            <a:chExt cx="9872613" cy="10273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81E659-5E76-4212-946C-70450B4354B2}"/>
                    </a:ext>
                  </a:extLst>
                </p:cNvPr>
                <p:cNvSpPr txBox="1"/>
                <p:nvPr/>
              </p:nvSpPr>
              <p:spPr>
                <a:xfrm>
                  <a:off x="1669527" y="5477681"/>
                  <a:ext cx="9571625" cy="468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→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81E659-5E76-4212-946C-70450B435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9527" y="5477681"/>
                  <a:ext cx="9571625" cy="468846"/>
                </a:xfrm>
                <a:prstGeom prst="rect">
                  <a:avLst/>
                </a:prstGeom>
                <a:blipFill>
                  <a:blip r:embed="rId5"/>
                  <a:stretch>
                    <a:fillRect l="-573" t="-84211" b="-1394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158F7382-33EA-4E38-851E-9173CC1DA6ED}"/>
                </a:ext>
              </a:extLst>
            </p:cNvPr>
            <p:cNvCxnSpPr/>
            <p:nvPr/>
          </p:nvCxnSpPr>
          <p:spPr>
            <a:xfrm>
              <a:off x="2877671" y="5940490"/>
              <a:ext cx="93233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E400646-693B-47F7-B658-58D58570114A}"/>
                </a:ext>
              </a:extLst>
            </p:cNvPr>
            <p:cNvCxnSpPr>
              <a:cxnSpLocks/>
            </p:cNvCxnSpPr>
            <p:nvPr/>
          </p:nvCxnSpPr>
          <p:spPr>
            <a:xfrm>
              <a:off x="4061011" y="5946527"/>
              <a:ext cx="203498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507843E-4097-40B0-B47F-FAD5AC512BD2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445490" y="5946527"/>
              <a:ext cx="2294487" cy="25075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49584F-D978-466A-B9A0-5A66CC3528A5}"/>
                </a:ext>
              </a:extLst>
            </p:cNvPr>
            <p:cNvSpPr txBox="1"/>
            <p:nvPr/>
          </p:nvSpPr>
          <p:spPr>
            <a:xfrm>
              <a:off x="5190563" y="6197284"/>
              <a:ext cx="5098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divide &amp; combine step cost for every depth except for bottom </a:t>
              </a:r>
              <a:endParaRPr lang="en-US" altLang="ko-KR" sz="14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0539843-C5AB-47E0-8ED4-07CBA5A0C525}"/>
                    </a:ext>
                  </a:extLst>
                </p:cNvPr>
                <p:cNvSpPr txBox="1"/>
                <p:nvPr/>
              </p:nvSpPr>
              <p:spPr>
                <a:xfrm>
                  <a:off x="1368539" y="6180137"/>
                  <a:ext cx="3018264" cy="317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FF000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conquer step cost for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ko-KR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</m:sup>
                      </m:sSup>
                    </m:oMath>
                  </a14:m>
                  <a:r>
                    <a:rPr lang="en-US" altLang="ko-KR" sz="1400" dirty="0">
                      <a:solidFill>
                        <a:srgbClr val="FF000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leaves </a:t>
                  </a:r>
                  <a:endParaRPr lang="en-US" altLang="ko-KR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0539843-C5AB-47E0-8ED4-07CBA5A0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8539" y="6180137"/>
                  <a:ext cx="3018264" cy="317331"/>
                </a:xfrm>
                <a:prstGeom prst="rect">
                  <a:avLst/>
                </a:prstGeom>
                <a:blipFill>
                  <a:blip r:embed="rId6"/>
                  <a:stretch>
                    <a:fillRect l="-606" r="-1010" b="-192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027A068-D41B-42A3-8447-83B702DE1A47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 flipH="1">
              <a:off x="2877671" y="5946527"/>
              <a:ext cx="409418" cy="2336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13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Proof of the Master theorem</a:t>
            </a:r>
            <a:endParaRPr kumimoji="1" lang="en-US" altLang="ko-KR" sz="2400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sz="2000" b="1" dirty="0">
                <a:ln w="0"/>
              </a:rPr>
              <a:t>The proof for exact powers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Step 2 – determine bounds on result summation’s growth of step 1</a:t>
            </a: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E5F8E8-96FC-494A-95F5-74F7A961F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00" y="2462400"/>
            <a:ext cx="5054400" cy="24055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FC705E-436B-48EB-AC9E-5FE0621E9607}"/>
                  </a:ext>
                </a:extLst>
              </p:cNvPr>
              <p:cNvSpPr txBox="1"/>
              <p:nvPr/>
            </p:nvSpPr>
            <p:spPr>
              <a:xfrm>
                <a:off x="6884895" y="2912479"/>
                <a:ext cx="4908519" cy="16736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Result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1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asymptotic bounds is not changed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: need to determine bounds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Define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FC705E-436B-48EB-AC9E-5FE0621E9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5" y="2912479"/>
                <a:ext cx="4908519" cy="1673663"/>
              </a:xfrm>
              <a:prstGeom prst="rect">
                <a:avLst/>
              </a:prstGeom>
              <a:blipFill>
                <a:blip r:embed="rId4"/>
                <a:stretch>
                  <a:fillRect l="-258" t="-16667" b="-34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D6D18A6-88E9-4ADA-AA89-A4FDDB7AE3ED}"/>
              </a:ext>
            </a:extLst>
          </p:cNvPr>
          <p:cNvSpPr/>
          <p:nvPr/>
        </p:nvSpPr>
        <p:spPr>
          <a:xfrm>
            <a:off x="1637859" y="3845858"/>
            <a:ext cx="5054541" cy="10221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3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Proof of the Master theorem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The proof for exact powers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Step 2 – determine bounds on result summation’s growth of step 1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case 1 : If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for some constant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𝜖</m:t>
                    </m:r>
                    <m:r>
                      <a:rPr lang="en-US" altLang="ko-KR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g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</m:sup>
                        </m:sSup>
                      </m:e>
                    </m:nary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sSup>
                      <m:sSupPr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p>
                    </m:sSup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g</m:t>
                    </m:r>
                    <m:d>
                      <m:d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</m:sup>
                        </m:sSup>
                      </m:e>
                    </m:nary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sSup>
                      <m:sSupPr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p>
                    </m:sSup>
                    <m:sSup>
                      <m:sSupPr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</m:t>
                        </m:r>
                        <m:r>
                          <a:rPr lang="ko-KR" altLang="en-US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Since 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𝜖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are constants, we can rewrite the last expression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Font typeface="Arial" panose="020B0604020202020204" pitchFamily="34" charset="0"/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Therefore, we can prove that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717" t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766DC9-8912-4278-9FA1-1FE8B2475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72" y="3455895"/>
            <a:ext cx="3771445" cy="1726686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7E70FB-8338-4C4E-B8D2-EF2EFDEB24A9}"/>
              </a:ext>
            </a:extLst>
          </p:cNvPr>
          <p:cNvCxnSpPr>
            <a:cxnSpLocks/>
          </p:cNvCxnSpPr>
          <p:nvPr/>
        </p:nvCxnSpPr>
        <p:spPr>
          <a:xfrm>
            <a:off x="6526306" y="3345207"/>
            <a:ext cx="22501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AB9D3A2F-628F-42C9-B696-065FF2203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008" y="4648793"/>
            <a:ext cx="1932550" cy="5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4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Divide-and-Conquer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Proof of the Master theorem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The proof for exact powers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Step 2 – determine bounds on result summation’s growth of step 1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case 2 : If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func>
                      <m:func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i="0" smtClean="0"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g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</m:sup>
                        </m:sSup>
                      </m:e>
                    </m:nary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sSup>
                      <m:sSupPr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p>
                    </m:sSup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g</m:t>
                    </m:r>
                    <m:d>
                      <m:d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𝑗</m:t>
                            </m:r>
                          </m:sup>
                        </m:sSup>
                      </m:e>
                    </m:nary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</m:t>
                    </m:r>
                    <m:sSup>
                      <m:sSupPr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𝑗</m:t>
                        </m:r>
                      </m:sup>
                    </m:sSup>
                    <m:sSup>
                      <m:sSupPr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  <m:sup>
                        <m:func>
                          <m:funcPr>
                            <m:ctrlP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6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b="0" i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6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Font typeface="Arial" panose="020B0604020202020204" pitchFamily="34" charset="0"/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Therefore, we can prove that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d>
                      <m:dPr>
                        <m:ctrlPr>
                          <a:rPr lang="en-US" altLang="ko-K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func>
                          <m:func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 i="0" smtClean="0">
                                <a:latin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Font typeface="Arial" panose="020B0604020202020204" pitchFamily="34" charset="0"/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case 3 : we can prove same method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717" t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22</a:t>
            </a:r>
            <a:endParaRPr kumimoji="1" lang="x-none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7E70FB-8338-4C4E-B8D2-EF2EFDEB24A9}"/>
              </a:ext>
            </a:extLst>
          </p:cNvPr>
          <p:cNvCxnSpPr>
            <a:cxnSpLocks/>
          </p:cNvCxnSpPr>
          <p:nvPr/>
        </p:nvCxnSpPr>
        <p:spPr>
          <a:xfrm>
            <a:off x="6489798" y="3376583"/>
            <a:ext cx="2295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C33EA79-6F7C-4253-8F3B-4C6E56324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996" y="3509683"/>
            <a:ext cx="3600804" cy="16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52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07EFED-8C11-4EC9-BB7A-F0D6136EE492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39715</TotalTime>
  <Words>2308</Words>
  <Application>Microsoft Macintosh PowerPoint</Application>
  <PresentationFormat>와이드스크린</PresentationFormat>
  <Paragraphs>410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Cambria Math</vt:lpstr>
      <vt:lpstr>Calibri</vt:lpstr>
      <vt:lpstr>KoPub돋움체_Pro Medium</vt:lpstr>
      <vt:lpstr>Arial</vt:lpstr>
      <vt:lpstr>Wingdings</vt:lpstr>
      <vt:lpstr>Office 테마</vt:lpstr>
      <vt:lpstr>Introduction to Algorithms</vt:lpstr>
      <vt:lpstr>Contents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Divide-and-Conquer</vt:lpstr>
      <vt:lpstr>Contents</vt:lpstr>
      <vt:lpstr>Probabilistic Analysis and Randomized Algorithms </vt:lpstr>
      <vt:lpstr>Probabilistic Analysis and Randomized Algorithms </vt:lpstr>
      <vt:lpstr>Probabilistic Analysis and Randomized Algorithms </vt:lpstr>
      <vt:lpstr>Probabilistic Analysis and Randomized Algorithms </vt:lpstr>
      <vt:lpstr>Probabilistic Analysis and Randomized Algorithms </vt:lpstr>
      <vt:lpstr>Probabilistic Analysis and Randomized Algorithms </vt:lpstr>
      <vt:lpstr>Probabilistic Analysis and Randomized Algorithms </vt:lpstr>
      <vt:lpstr>Probabilistic Analysis and Randomized Algorithms </vt:lpstr>
      <vt:lpstr>Probabilistic Analysis and Randomized Algorithms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 동연</cp:lastModifiedBy>
  <cp:revision>1821</cp:revision>
  <cp:lastPrinted>2021-05-14T05:14:04Z</cp:lastPrinted>
  <dcterms:created xsi:type="dcterms:W3CDTF">2020-09-17T05:44:36Z</dcterms:created>
  <dcterms:modified xsi:type="dcterms:W3CDTF">2021-10-01T04:33:10Z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